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85" r:id="rId3"/>
    <p:sldId id="590" r:id="rId4"/>
    <p:sldId id="587" r:id="rId5"/>
    <p:sldId id="565" r:id="rId6"/>
    <p:sldId id="549" r:id="rId7"/>
    <p:sldId id="584" r:id="rId8"/>
    <p:sldId id="550" r:id="rId9"/>
    <p:sldId id="583" r:id="rId10"/>
    <p:sldId id="551" r:id="rId11"/>
    <p:sldId id="582" r:id="rId12"/>
    <p:sldId id="552" r:id="rId13"/>
    <p:sldId id="581" r:id="rId14"/>
    <p:sldId id="553" r:id="rId15"/>
    <p:sldId id="580" r:id="rId16"/>
    <p:sldId id="554" r:id="rId17"/>
    <p:sldId id="579" r:id="rId18"/>
    <p:sldId id="588" r:id="rId19"/>
    <p:sldId id="555" r:id="rId20"/>
    <p:sldId id="578" r:id="rId21"/>
    <p:sldId id="589" r:id="rId22"/>
    <p:sldId id="556" r:id="rId23"/>
    <p:sldId id="577" r:id="rId24"/>
    <p:sldId id="557" r:id="rId25"/>
    <p:sldId id="576" r:id="rId26"/>
    <p:sldId id="558" r:id="rId27"/>
    <p:sldId id="575" r:id="rId28"/>
    <p:sldId id="559" r:id="rId29"/>
    <p:sldId id="574" r:id="rId30"/>
    <p:sldId id="560" r:id="rId31"/>
    <p:sldId id="573" r:id="rId32"/>
    <p:sldId id="546" r:id="rId33"/>
    <p:sldId id="572" r:id="rId34"/>
    <p:sldId id="561" r:id="rId35"/>
    <p:sldId id="571" r:id="rId36"/>
    <p:sldId id="562" r:id="rId37"/>
    <p:sldId id="570" r:id="rId38"/>
    <p:sldId id="563" r:id="rId39"/>
    <p:sldId id="569" r:id="rId40"/>
    <p:sldId id="564" r:id="rId41"/>
    <p:sldId id="568" r:id="rId42"/>
    <p:sldId id="547" r:id="rId43"/>
    <p:sldId id="567" r:id="rId44"/>
    <p:sldId id="545" r:id="rId45"/>
    <p:sldId id="566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CECEEF"/>
    <a:srgbClr val="FFFF99"/>
    <a:srgbClr val="FF0000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76" autoAdjust="0"/>
    <p:restoredTop sz="81891" autoAdjust="0"/>
  </p:normalViewPr>
  <p:slideViewPr>
    <p:cSldViewPr>
      <p:cViewPr varScale="1">
        <p:scale>
          <a:sx n="64" d="100"/>
          <a:sy n="64" d="100"/>
        </p:scale>
        <p:origin x="135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29057-AF44-43BE-A974-53BABDF36E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0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694E-BD4F-4773-9F04-70BE7B5E5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E53DC-6C67-4FC4-907C-6BAFB1A330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2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ADFCF-DD1D-4F1A-8884-E5C15CA04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9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54740-B7B2-45C4-97E6-8EDAEA5481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5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4AED5-473F-47B2-81A9-95B3E60E2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6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D7759-BA8B-4452-8FD6-64D90254BC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9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7D4DE-C2F6-4FAB-9AF0-B8C03D655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5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93167-1620-4924-9E99-D4D2DA9B46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1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C2C2F-82AC-4649-8385-A50069697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22291-5B85-4855-9B53-EE505F4609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1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CC88A60B-0883-4DFB-B517-76DCBD94A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WordArt 18"/>
          <p:cNvSpPr>
            <a:spLocks noChangeArrowheads="1" noChangeShapeType="1" noTextEdit="1"/>
          </p:cNvSpPr>
          <p:nvPr/>
        </p:nvSpPr>
        <p:spPr bwMode="auto">
          <a:xfrm>
            <a:off x="1295400" y="3962400"/>
            <a:ext cx="6562725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For Teachers</a:t>
            </a:r>
          </a:p>
        </p:txBody>
      </p:sp>
      <p:pic>
        <p:nvPicPr>
          <p:cNvPr id="2055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WordArt 6"/>
          <p:cNvSpPr>
            <a:spLocks noChangeArrowheads="1" noChangeShapeType="1" noTextEdit="1"/>
          </p:cNvSpPr>
          <p:nvPr/>
        </p:nvSpPr>
        <p:spPr bwMode="auto">
          <a:xfrm>
            <a:off x="685800" y="2743200"/>
            <a:ext cx="8077200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Output Slides</a:t>
            </a:r>
          </a:p>
        </p:txBody>
      </p:sp>
      <p:sp>
        <p:nvSpPr>
          <p:cNvPr id="12" name="WordArt 21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066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7</a:t>
            </a:r>
          </a:p>
        </p:txBody>
      </p:sp>
      <p:sp>
        <p:nvSpPr>
          <p:cNvPr id="9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CS 2021</a:t>
            </a: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10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4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40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4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698692"/>
              </p:ext>
            </p:extLst>
          </p:nvPr>
        </p:nvGraphicFramePr>
        <p:xfrm>
          <a:off x="1371600" y="4457700"/>
          <a:ext cx="6400800" cy="1257300"/>
        </p:xfrm>
        <a:graphic>
          <a:graphicData uri="http://schemas.openxmlformats.org/drawingml/2006/table">
            <a:tbl>
              <a:tblPr/>
              <a:tblGrid>
                <a:gridCol w="1570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5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 &gt; 100?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Goodbye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66873" r="51520" b="11952"/>
          <a:stretch/>
        </p:blipFill>
        <p:spPr bwMode="auto">
          <a:xfrm>
            <a:off x="5257801" y="182879"/>
            <a:ext cx="3703320" cy="294113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2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3" b="1957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8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3" b="1957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58561" r="51666" b="19934"/>
          <a:stretch/>
        </p:blipFill>
        <p:spPr bwMode="auto">
          <a:xfrm>
            <a:off x="5410200" y="182880"/>
            <a:ext cx="3550919" cy="286127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5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48635"/>
              </p:ext>
            </p:extLst>
          </p:nvPr>
        </p:nvGraphicFramePr>
        <p:xfrm>
          <a:off x="1371600" y="4457700"/>
          <a:ext cx="6400800" cy="1257300"/>
        </p:xfrm>
        <a:graphic>
          <a:graphicData uri="http://schemas.openxmlformats.org/drawingml/2006/table">
            <a:tbl>
              <a:tblPr/>
              <a:tblGrid>
                <a:gridCol w="1570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5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 &gt;= 100?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Hello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3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3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638800" y="1976497"/>
            <a:ext cx="2514600" cy="2062103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sz="3200" dirty="0">
                <a:latin typeface="Arial" charset="0"/>
                <a:sym typeface="Symbol" pitchFamily="18" charset="2"/>
              </a:rPr>
              <a:t>What is the output after the user enters </a:t>
            </a:r>
            <a:r>
              <a:rPr lang="en-US" sz="3200" b="0" dirty="0">
                <a:sym typeface="Symbol" pitchFamily="18" charset="2"/>
              </a:rPr>
              <a:t>10</a:t>
            </a:r>
            <a:r>
              <a:rPr lang="en-US" sz="3200" dirty="0">
                <a:latin typeface="Arial" charset="0"/>
                <a:sym typeface="Symbol" pitchFamily="18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682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118224"/>
              </p:ext>
            </p:extLst>
          </p:nvPr>
        </p:nvGraphicFramePr>
        <p:xfrm>
          <a:off x="3810000" y="3657600"/>
          <a:ext cx="5288280" cy="314325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Comparison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10 == 9?</a:t>
                      </a:r>
                      <a:r>
                        <a:rPr kumimoji="0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, 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[none]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10 == 10?</a:t>
                      </a:r>
                      <a:r>
                        <a:rPr kumimoji="0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, 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Sophomore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10 == 11?</a:t>
                      </a:r>
                      <a:r>
                        <a:rPr kumimoji="0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, 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[none]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10 == 12?</a:t>
                      </a:r>
                      <a:r>
                        <a:rPr kumimoji="0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, 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[none]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66543" r="51677" b="11731"/>
          <a:stretch/>
        </p:blipFill>
        <p:spPr bwMode="auto">
          <a:xfrm>
            <a:off x="4817152" y="685800"/>
            <a:ext cx="2930227" cy="2386584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7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3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9" t="62683" r="35651" b="12815"/>
          <a:stretch/>
        </p:blipFill>
        <p:spPr bwMode="auto">
          <a:xfrm>
            <a:off x="4526280" y="3581400"/>
            <a:ext cx="4434840" cy="30937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317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18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58602" r="34270" b="11621"/>
          <a:stretch/>
        </p:blipFill>
        <p:spPr bwMode="auto">
          <a:xfrm>
            <a:off x="4419600" y="182879"/>
            <a:ext cx="4541520" cy="21793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95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58602" r="34270" b="11621"/>
          <a:stretch/>
        </p:blipFill>
        <p:spPr bwMode="auto">
          <a:xfrm>
            <a:off x="4419600" y="182879"/>
            <a:ext cx="4541520" cy="21793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5299"/>
              </p:ext>
            </p:extLst>
          </p:nvPr>
        </p:nvGraphicFramePr>
        <p:xfrm>
          <a:off x="3810000" y="2990088"/>
          <a:ext cx="5334000" cy="3182112"/>
        </p:xfrm>
        <a:graphic>
          <a:graphicData uri="http://schemas.openxmlformats.org/drawingml/2006/table">
            <a:tbl>
              <a:tblPr/>
              <a:tblGrid>
                <a:gridCol w="223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Comparison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3.88 &gt;= 3.9?, 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[none]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spc="-8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3.88 &gt;= 3.75?, 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Magna Cum Laude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3.88 &gt;= 3.5?, 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Cum Laude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spc="-8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3.88 &gt;= 2.65?, 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Graduate without Honors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spc="-8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3.88 &lt; 2.65?, 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[none]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437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706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Output Programs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640080" y="990600"/>
            <a:ext cx="7863840" cy="5693866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These slides will present a variety of small programs.  Each program example either has a selection control structure or some type of numeric formatting.</a:t>
            </a:r>
          </a:p>
          <a:p>
            <a:pPr eaLnBrk="1" hangingPunct="1"/>
            <a:endParaRPr lang="en-US" sz="2800" dirty="0">
              <a:latin typeface="Arial" charset="0"/>
              <a:sym typeface="Symbol" pitchFamily="18" charset="2"/>
            </a:endParaRPr>
          </a:p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Our concern will be with the output of each program, and more importantly</a:t>
            </a:r>
            <a:r>
              <a:rPr lang="en-US" sz="2800">
                <a:latin typeface="Arial" charset="0"/>
                <a:sym typeface="Symbol" pitchFamily="18" charset="2"/>
              </a:rPr>
              <a:t>, developing a way </a:t>
            </a:r>
            <a:r>
              <a:rPr lang="en-US" sz="2800" dirty="0">
                <a:latin typeface="Arial" charset="0"/>
                <a:sym typeface="Symbol" pitchFamily="18" charset="2"/>
              </a:rPr>
              <a:t>to determine program output correctly for programs that involve selection control structures and numeric formatting.</a:t>
            </a:r>
          </a:p>
          <a:p>
            <a:pPr eaLnBrk="1" hangingPunct="1"/>
            <a:endParaRPr lang="en-US" sz="2800" dirty="0">
              <a:latin typeface="Arial" charset="0"/>
              <a:sym typeface="Symbol" pitchFamily="18" charset="2"/>
            </a:endParaRPr>
          </a:p>
          <a:p>
            <a:pPr eaLnBrk="1" hangingPunct="1"/>
            <a:r>
              <a:rPr lang="en-US" sz="2800" dirty="0">
                <a:latin typeface="Arial" charset="0"/>
                <a:sym typeface="Symbol" pitchFamily="18" charset="2"/>
              </a:rPr>
              <a:t>You can expect that on quizzes and/or tests that only a program segment may be shown.  </a:t>
            </a:r>
          </a:p>
        </p:txBody>
      </p:sp>
    </p:spTree>
    <p:extLst>
      <p:ext uri="{BB962C8B-B14F-4D97-AF65-F5344CB8AC3E}">
        <p14:creationId xmlns:p14="http://schemas.microsoft.com/office/powerpoint/2010/main" val="323841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4" t="66873" r="44385" b="11732"/>
          <a:stretch/>
        </p:blipFill>
        <p:spPr bwMode="auto">
          <a:xfrm>
            <a:off x="4724400" y="182880"/>
            <a:ext cx="4236720" cy="2179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00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4" t="66873" r="44385" b="11732"/>
          <a:stretch/>
        </p:blipFill>
        <p:spPr bwMode="auto">
          <a:xfrm>
            <a:off x="4724400" y="182880"/>
            <a:ext cx="4236720" cy="2179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158746"/>
              </p:ext>
            </p:extLst>
          </p:nvPr>
        </p:nvGraphicFramePr>
        <p:xfrm>
          <a:off x="4191000" y="3974592"/>
          <a:ext cx="4876800" cy="2121408"/>
        </p:xfrm>
        <a:graphic>
          <a:graphicData uri="http://schemas.openxmlformats.org/drawingml/2006/table">
            <a:tbl>
              <a:tblPr/>
              <a:tblGrid>
                <a:gridCol w="2399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Comparison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3.88 &gt;= 3.9?, 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[none]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3.88 &gt;= 3.75?, 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Magna Cum Laude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Then it stops because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Times New Roman" pitchFamily="18" charset="0"/>
                          <a:cs typeface="Arial" charset="0"/>
                        </a:rPr>
                        <a:t>elif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Times New Roman" pitchFamily="18" charset="0"/>
                          <a:cs typeface="Arial" charset="0"/>
                        </a:rPr>
                        <a:t> is used.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515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19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0" t="53286" r="38832" b="13054"/>
          <a:stretch/>
        </p:blipFill>
        <p:spPr bwMode="auto">
          <a:xfrm>
            <a:off x="5943600" y="182880"/>
            <a:ext cx="3017520" cy="37795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04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941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9" t="61850" r="48643" b="13410"/>
          <a:stretch/>
        </p:blipFill>
        <p:spPr bwMode="auto">
          <a:xfrm>
            <a:off x="6019800" y="182880"/>
            <a:ext cx="2941320" cy="34747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04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54411" r="51584" b="11842"/>
          <a:stretch/>
        </p:blipFill>
        <p:spPr bwMode="auto">
          <a:xfrm>
            <a:off x="5624358" y="182880"/>
            <a:ext cx="3336762" cy="42367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721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89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1" t="54411" r="51447" b="11842"/>
          <a:stretch/>
        </p:blipFill>
        <p:spPr bwMode="auto">
          <a:xfrm>
            <a:off x="6324600" y="182880"/>
            <a:ext cx="2636519" cy="45415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88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51032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Arial Black" pitchFamily="34" charset="0"/>
                <a:cs typeface="Arial" charset="0"/>
              </a:rPr>
              <a:t>Teacher/Student Versions,</a:t>
            </a:r>
            <a:br>
              <a:rPr lang="en-US" sz="4000" dirty="0">
                <a:latin typeface="Arial Black" pitchFamily="34" charset="0"/>
                <a:cs typeface="Arial" charset="0"/>
              </a:rPr>
            </a:br>
            <a:r>
              <a:rPr lang="en-US" sz="4000" dirty="0">
                <a:latin typeface="Arial Black" pitchFamily="34" charset="0"/>
                <a:cs typeface="Arial" charset="0"/>
              </a:rPr>
              <a:t>Tablet PCs, and Inking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81000" y="1351032"/>
            <a:ext cx="8534400" cy="5278368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The  </a:t>
            </a:r>
            <a:r>
              <a:rPr lang="en-US" sz="2700" i="1" dirty="0">
                <a:latin typeface="Arial" charset="0"/>
                <a:sym typeface="Symbol" pitchFamily="18" charset="2"/>
              </a:rPr>
              <a:t>“For Teachers”</a:t>
            </a:r>
            <a:r>
              <a:rPr lang="en-US" sz="2700" dirty="0">
                <a:latin typeface="Arial" charset="0"/>
                <a:sym typeface="Symbol" pitchFamily="18" charset="2"/>
              </a:rPr>
              <a:t>  version of this presentation has 2 or more slides for each program.</a:t>
            </a:r>
          </a:p>
          <a:p>
            <a:pPr eaLnBrk="1" hangingPunct="1"/>
            <a:endParaRPr lang="en-US" sz="2000" dirty="0">
              <a:latin typeface="Arial" charset="0"/>
              <a:sym typeface="Symbol" pitchFamily="18" charset="2"/>
            </a:endParaRP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The first slide only shows the program.</a:t>
            </a: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The other slide(s) show the program, worked out solution, and output.</a:t>
            </a:r>
          </a:p>
          <a:p>
            <a:pPr eaLnBrk="1" hangingPunct="1"/>
            <a:endParaRPr lang="en-US" sz="2000" dirty="0">
              <a:latin typeface="Arial" charset="0"/>
              <a:sym typeface="Symbol" pitchFamily="18" charset="2"/>
            </a:endParaRP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The </a:t>
            </a:r>
            <a:r>
              <a:rPr lang="en-US" sz="2700" i="1" dirty="0">
                <a:latin typeface="Arial" charset="0"/>
                <a:sym typeface="Symbol" pitchFamily="18" charset="2"/>
              </a:rPr>
              <a:t>“For Students”</a:t>
            </a:r>
            <a:r>
              <a:rPr lang="en-US" sz="2700" dirty="0">
                <a:latin typeface="Arial" charset="0"/>
                <a:sym typeface="Symbol" pitchFamily="18" charset="2"/>
              </a:rPr>
              <a:t>  version</a:t>
            </a: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only has 1 slide for each</a:t>
            </a: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program with no provided</a:t>
            </a: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solution or output.  Students are </a:t>
            </a:r>
          </a:p>
          <a:p>
            <a:pPr eaLnBrk="1" hangingPunct="1"/>
            <a:r>
              <a:rPr lang="en-US" sz="2700" dirty="0">
                <a:latin typeface="Arial" charset="0"/>
                <a:sym typeface="Symbol" pitchFamily="18" charset="2"/>
              </a:rPr>
              <a:t>expected to work out the solutions either on paper, or ideally they can “ink” directly on their laptops.</a:t>
            </a:r>
          </a:p>
        </p:txBody>
      </p:sp>
      <p:pic>
        <p:nvPicPr>
          <p:cNvPr id="4100" name="Picture 7" descr="C:\Documents and Settings\JohnSchram\Local Settings\Temporary Internet Files\Content.IE5\J2XVZ0KZ\MCj0432596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766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183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52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9" t="54411" r="51526" b="11621"/>
          <a:stretch/>
        </p:blipFill>
        <p:spPr bwMode="auto">
          <a:xfrm>
            <a:off x="6194687" y="182880"/>
            <a:ext cx="2766433" cy="45415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483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44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4" t="54411" r="51396" b="7717"/>
          <a:stretch/>
        </p:blipFill>
        <p:spPr bwMode="auto">
          <a:xfrm>
            <a:off x="6553200" y="182880"/>
            <a:ext cx="2407920" cy="47701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620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4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52605" r="65167" b="9016"/>
          <a:stretch/>
        </p:blipFill>
        <p:spPr bwMode="auto">
          <a:xfrm>
            <a:off x="6553200" y="182880"/>
            <a:ext cx="2407920" cy="47701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595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2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54411" r="51450" b="7717"/>
          <a:stretch/>
        </p:blipFill>
        <p:spPr bwMode="auto">
          <a:xfrm>
            <a:off x="6400800" y="182880"/>
            <a:ext cx="2560320" cy="4846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336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471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8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9" t="52096" r="6930" b="14006"/>
          <a:stretch/>
        </p:blipFill>
        <p:spPr bwMode="auto">
          <a:xfrm>
            <a:off x="819430" y="3276600"/>
            <a:ext cx="8141689" cy="33985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1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3" b="1957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10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539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89" r="3652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0" t="54411" r="51458" b="7717"/>
          <a:stretch/>
        </p:blipFill>
        <p:spPr bwMode="auto">
          <a:xfrm>
            <a:off x="6019800" y="182880"/>
            <a:ext cx="2941320" cy="5227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377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90" r="3654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284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0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90" r="3654" b="19572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54411" r="51458" b="7717"/>
          <a:stretch/>
        </p:blipFill>
        <p:spPr bwMode="auto">
          <a:xfrm>
            <a:off x="6217920" y="182880"/>
            <a:ext cx="2743200" cy="49225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847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1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90" r="3654" b="19572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617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0" t="54411" r="47114" b="7717"/>
          <a:stretch/>
        </p:blipFill>
        <p:spPr bwMode="auto">
          <a:xfrm>
            <a:off x="5707269" y="182880"/>
            <a:ext cx="3253852" cy="49987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1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2990" r="3654" b="19572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47338" r="7203" b="13767"/>
          <a:stretch/>
        </p:blipFill>
        <p:spPr bwMode="auto">
          <a:xfrm>
            <a:off x="914400" y="3620947"/>
            <a:ext cx="8046721" cy="305417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19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3" b="1957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3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828321"/>
              </p:ext>
            </p:extLst>
          </p:nvPr>
        </p:nvGraphicFramePr>
        <p:xfrm>
          <a:off x="1371600" y="4038600"/>
          <a:ext cx="6400800" cy="1257300"/>
        </p:xfrm>
        <a:graphic>
          <a:graphicData uri="http://schemas.openxmlformats.org/drawingml/2006/table">
            <a:tbl>
              <a:tblPr/>
              <a:tblGrid>
                <a:gridCol w="1570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5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 == 100?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Hello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58561" r="51666" b="19934"/>
          <a:stretch/>
        </p:blipFill>
        <p:spPr bwMode="auto">
          <a:xfrm>
            <a:off x="5410200" y="182880"/>
            <a:ext cx="3550919" cy="286127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44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4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44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4" b="195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1" t="70954" r="13499" b="11290"/>
          <a:stretch/>
        </p:blipFill>
        <p:spPr bwMode="auto">
          <a:xfrm>
            <a:off x="1188720" y="3454400"/>
            <a:ext cx="7772400" cy="179020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808749"/>
              </p:ext>
            </p:extLst>
          </p:nvPr>
        </p:nvGraphicFramePr>
        <p:xfrm>
          <a:off x="3352801" y="800100"/>
          <a:ext cx="5486399" cy="1257300"/>
        </p:xfrm>
        <a:graphic>
          <a:graphicData uri="http://schemas.openxmlformats.org/drawingml/2006/table">
            <a:tbl>
              <a:tblPr/>
              <a:tblGrid>
                <a:gridCol w="1345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 == 100?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[none]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5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3" b="1957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2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2989" r="3653" b="1957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5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295665"/>
              </p:ext>
            </p:extLst>
          </p:nvPr>
        </p:nvGraphicFramePr>
        <p:xfrm>
          <a:off x="1371600" y="4457700"/>
          <a:ext cx="6400800" cy="1257300"/>
        </p:xfrm>
        <a:graphic>
          <a:graphicData uri="http://schemas.openxmlformats.org/drawingml/2006/table">
            <a:tbl>
              <a:tblPr/>
              <a:tblGrid>
                <a:gridCol w="1570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5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x &gt; 100?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Times New Roman" pitchFamily="18" charset="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Hello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7" t="58561" r="51666" b="19934"/>
          <a:stretch/>
        </p:blipFill>
        <p:spPr bwMode="auto">
          <a:xfrm>
            <a:off x="5410200" y="182880"/>
            <a:ext cx="3550919" cy="286127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1927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6015</TotalTime>
  <Words>369</Words>
  <Application>Microsoft Office PowerPoint</Application>
  <PresentationFormat>On-screen Show (4:3)</PresentationFormat>
  <Paragraphs>88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 Black</vt:lpstr>
      <vt:lpstr>Arial Narrow</vt:lpstr>
      <vt:lpstr>Impact</vt:lpstr>
      <vt:lpstr>Symbol</vt:lpstr>
      <vt:lpstr>Times New Roman</vt:lpstr>
      <vt:lpstr>Default Design</vt:lpstr>
      <vt:lpstr>PowerPoint Presentation</vt:lpstr>
      <vt:lpstr>Output Programs</vt:lpstr>
      <vt:lpstr>Teacher/Student Versions, Tablet PCs, and 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540</cp:revision>
  <dcterms:created xsi:type="dcterms:W3CDTF">2003-07-04T03:08:29Z</dcterms:created>
  <dcterms:modified xsi:type="dcterms:W3CDTF">2021-04-16T19:17:27Z</dcterms:modified>
</cp:coreProperties>
</file>